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4" r:id="rId1"/>
  </p:sldMasterIdLst>
  <p:notesMasterIdLst>
    <p:notesMasterId r:id="rId9"/>
  </p:notesMasterIdLst>
  <p:sldIdLst>
    <p:sldId id="256" r:id="rId2"/>
    <p:sldId id="265" r:id="rId3"/>
    <p:sldId id="266" r:id="rId4"/>
    <p:sldId id="264" r:id="rId5"/>
    <p:sldId id="267" r:id="rId6"/>
    <p:sldId id="269" r:id="rId7"/>
    <p:sldId id="25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3" autoAdjust="0"/>
    <p:restoredTop sz="76167" autoAdjust="0"/>
  </p:normalViewPr>
  <p:slideViewPr>
    <p:cSldViewPr snapToGrid="0">
      <p:cViewPr varScale="1">
        <p:scale>
          <a:sx n="62" d="100"/>
          <a:sy n="62" d="100"/>
        </p:scale>
        <p:origin x="84" y="90"/>
      </p:cViewPr>
      <p:guideLst/>
    </p:cSldViewPr>
  </p:slideViewPr>
  <p:notesTextViewPr>
    <p:cViewPr>
      <p:scale>
        <a:sx n="1" d="1"/>
        <a:sy n="1" d="1"/>
      </p:scale>
      <p:origin x="0" y="0"/>
    </p:cViewPr>
  </p:notesTextViewPr>
  <p:sorterViewPr>
    <p:cViewPr>
      <p:scale>
        <a:sx n="100" d="100"/>
        <a:sy n="100" d="100"/>
      </p:scale>
      <p:origin x="0" y="-3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E76D6-9588-4E3A-B679-B2DF2C4C7A0C}" type="datetimeFigureOut">
              <a:rPr lang="en-US" smtClean="0"/>
              <a:t>8/30/2021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AD9CD-1FF5-4AB4-BD39-EE89E7F37224}" type="slidenum">
              <a:rPr lang="en-US" smtClean="0"/>
              <a:t>‹#›</a:t>
            </a:fld>
            <a:endParaRPr lang="en-US"/>
          </a:p>
        </p:txBody>
      </p:sp>
    </p:spTree>
    <p:extLst>
      <p:ext uri="{BB962C8B-B14F-4D97-AF65-F5344CB8AC3E}">
        <p14:creationId xmlns:p14="http://schemas.microsoft.com/office/powerpoint/2010/main" val="2748689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We will be going over what it means to do the right thing when it comes to scholarship, relationships, and citizenship so we can understand what this line means from our Titan’s Creed.  </a:t>
            </a:r>
          </a:p>
          <a:p>
            <a:pPr marL="171450" indent="-171450">
              <a:buFontTx/>
              <a:buChar char="-"/>
            </a:pPr>
            <a:r>
              <a:rPr lang="en-US" dirty="0"/>
              <a:t>This helps us come together as a community</a:t>
            </a:r>
          </a:p>
        </p:txBody>
      </p:sp>
      <p:sp>
        <p:nvSpPr>
          <p:cNvPr id="4" name="Slide Number Placeholder 3"/>
          <p:cNvSpPr>
            <a:spLocks noGrp="1"/>
          </p:cNvSpPr>
          <p:nvPr>
            <p:ph type="sldNum" sz="quarter" idx="10"/>
          </p:nvPr>
        </p:nvSpPr>
        <p:spPr/>
        <p:txBody>
          <a:bodyPr/>
          <a:lstStyle/>
          <a:p>
            <a:fld id="{8D4AD9CD-1FF5-4AB4-BD39-EE89E7F37224}" type="slidenum">
              <a:rPr lang="en-US" smtClean="0"/>
              <a:t>1</a:t>
            </a:fld>
            <a:endParaRPr lang="en-US"/>
          </a:p>
        </p:txBody>
      </p:sp>
    </p:spTree>
    <p:extLst>
      <p:ext uri="{BB962C8B-B14F-4D97-AF65-F5344CB8AC3E}">
        <p14:creationId xmlns:p14="http://schemas.microsoft.com/office/powerpoint/2010/main" val="1599806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sz="1200" kern="1200" dirty="0">
                <a:solidFill>
                  <a:schemeClr val="tx1"/>
                </a:solidFill>
                <a:effectLst/>
                <a:latin typeface="+mn-lt"/>
                <a:ea typeface="+mn-ea"/>
                <a:cs typeface="+mn-cs"/>
              </a:rPr>
              <a:t>what is virtue? moral excellence / doing the right thing, not just the easy thing</a:t>
            </a:r>
          </a:p>
          <a:p>
            <a:pPr marL="171450" lvl="0" indent="-171450">
              <a:buFontTx/>
              <a:buChar char="-"/>
            </a:pPr>
            <a:r>
              <a:rPr lang="en-US" sz="1200" kern="1200" dirty="0">
                <a:solidFill>
                  <a:schemeClr val="tx1"/>
                </a:solidFill>
                <a:effectLst/>
                <a:latin typeface="+mn-lt"/>
                <a:ea typeface="+mn-ea"/>
                <a:cs typeface="+mn-cs"/>
              </a:rPr>
              <a:t>Latin </a:t>
            </a:r>
            <a:r>
              <a:rPr lang="en-US" sz="1200" i="1" kern="1200" dirty="0" err="1">
                <a:solidFill>
                  <a:schemeClr val="tx1"/>
                </a:solidFill>
                <a:effectLst/>
                <a:latin typeface="+mn-lt"/>
                <a:ea typeface="+mn-ea"/>
                <a:cs typeface="+mn-cs"/>
              </a:rPr>
              <a:t>virtus</a:t>
            </a:r>
            <a:r>
              <a:rPr lang="en-US" sz="1200" kern="1200" dirty="0">
                <a:solidFill>
                  <a:schemeClr val="tx1"/>
                </a:solidFill>
                <a:effectLst/>
                <a:latin typeface="+mn-lt"/>
                <a:ea typeface="+mn-ea"/>
                <a:cs typeface="+mn-cs"/>
              </a:rPr>
              <a:t> – Comes from the Latin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word for man (</a:t>
            </a:r>
            <a:r>
              <a:rPr lang="en-US" sz="1200" kern="1200" dirty="0" err="1">
                <a:solidFill>
                  <a:schemeClr val="tx1"/>
                </a:solidFill>
                <a:effectLst/>
                <a:latin typeface="+mn-lt"/>
                <a:ea typeface="+mn-ea"/>
                <a:cs typeface="+mn-cs"/>
              </a:rPr>
              <a:t>vir</a:t>
            </a:r>
            <a:r>
              <a:rPr lang="en-US" sz="1200" kern="1200" dirty="0">
                <a:solidFill>
                  <a:schemeClr val="tx1"/>
                </a:solidFill>
                <a:effectLst/>
                <a:latin typeface="+mn-lt"/>
                <a:ea typeface="+mn-ea"/>
                <a:cs typeface="+mn-cs"/>
              </a:rPr>
              <a:t>); ideal way a human should act</a:t>
            </a:r>
          </a:p>
          <a:p>
            <a:endParaRPr lang="en-US" dirty="0"/>
          </a:p>
        </p:txBody>
      </p:sp>
      <p:sp>
        <p:nvSpPr>
          <p:cNvPr id="4" name="Slide Number Placeholder 3"/>
          <p:cNvSpPr>
            <a:spLocks noGrp="1"/>
          </p:cNvSpPr>
          <p:nvPr>
            <p:ph type="sldNum" sz="quarter" idx="10"/>
          </p:nvPr>
        </p:nvSpPr>
        <p:spPr/>
        <p:txBody>
          <a:bodyPr/>
          <a:lstStyle/>
          <a:p>
            <a:fld id="{8D4AD9CD-1FF5-4AB4-BD39-EE89E7F37224}" type="slidenum">
              <a:rPr lang="en-US" smtClean="0"/>
              <a:t>2</a:t>
            </a:fld>
            <a:endParaRPr lang="en-US"/>
          </a:p>
        </p:txBody>
      </p:sp>
    </p:spTree>
    <p:extLst>
      <p:ext uri="{BB962C8B-B14F-4D97-AF65-F5344CB8AC3E}">
        <p14:creationId xmlns:p14="http://schemas.microsoft.com/office/powerpoint/2010/main" val="525753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Learning helps us keep an open mind, communicate to others, and make good decisions.</a:t>
            </a:r>
          </a:p>
          <a:p>
            <a:pPr marL="171450" indent="-171450">
              <a:buFontTx/>
              <a:buChar char="-"/>
            </a:pPr>
            <a:r>
              <a:rPr lang="en-US" sz="1200" kern="1200" dirty="0">
                <a:solidFill>
                  <a:schemeClr val="tx1"/>
                </a:solidFill>
                <a:effectLst/>
                <a:latin typeface="+mn-lt"/>
                <a:ea typeface="+mn-ea"/>
                <a:cs typeface="+mn-cs"/>
              </a:rPr>
              <a:t>It is obvious that we learn in the classroom, but let’s start thinking of learning outside of the classroom</a:t>
            </a:r>
            <a:r>
              <a:rPr lang="en-US" sz="1200" kern="1200" baseline="0" dirty="0">
                <a:solidFill>
                  <a:schemeClr val="tx1"/>
                </a:solidFill>
                <a:effectLst/>
                <a:latin typeface="+mn-lt"/>
                <a:ea typeface="+mn-ea"/>
                <a:cs typeface="+mn-cs"/>
              </a:rPr>
              <a:t> too</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Ask students what scholarship is and see what they say. Then ask why it’s important enough to be part of our creed.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See if students can come up with examples of people being a “lifelong learner”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a:solidFill>
                  <a:schemeClr val="tx1"/>
                </a:solidFill>
                <a:effectLst/>
                <a:latin typeface="+mn-lt"/>
                <a:ea typeface="+mn-ea"/>
                <a:cs typeface="+mn-cs"/>
              </a:rPr>
              <a:t>Example: athletes train and learn about nutrition, people learn other languages when travelling or for business, </a:t>
            </a:r>
            <a:r>
              <a:rPr lang="en-US" sz="1200" kern="1200" baseline="0" dirty="0" err="1">
                <a:solidFill>
                  <a:schemeClr val="tx1"/>
                </a:solidFill>
                <a:effectLst/>
                <a:latin typeface="+mn-lt"/>
                <a:ea typeface="+mn-ea"/>
                <a:cs typeface="+mn-cs"/>
              </a:rPr>
              <a:t>etc</a:t>
            </a:r>
            <a:r>
              <a:rPr lang="en-US" sz="1200" kern="1200" baseline="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8D4AD9CD-1FF5-4AB4-BD39-EE89E7F37224}" type="slidenum">
              <a:rPr lang="en-US" smtClean="0"/>
              <a:t>3</a:t>
            </a:fld>
            <a:endParaRPr lang="en-US"/>
          </a:p>
        </p:txBody>
      </p:sp>
    </p:spTree>
    <p:extLst>
      <p:ext uri="{BB962C8B-B14F-4D97-AF65-F5344CB8AC3E}">
        <p14:creationId xmlns:p14="http://schemas.microsoft.com/office/powerpoint/2010/main" val="944809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Encourage students to point out things in the video that stick with them, sayings or visuals</a:t>
            </a:r>
          </a:p>
          <a:p>
            <a:pPr marL="171450" indent="-171450">
              <a:buFontTx/>
              <a:buChar char="-"/>
            </a:pPr>
            <a:r>
              <a:rPr lang="en-US" baseline="0" dirty="0"/>
              <a:t>Ask what they can learn from the video and how they can become lifelong learners</a:t>
            </a:r>
            <a:endParaRPr lang="en-US" dirty="0"/>
          </a:p>
        </p:txBody>
      </p:sp>
      <p:sp>
        <p:nvSpPr>
          <p:cNvPr id="4" name="Slide Number Placeholder 3"/>
          <p:cNvSpPr>
            <a:spLocks noGrp="1"/>
          </p:cNvSpPr>
          <p:nvPr>
            <p:ph type="sldNum" sz="quarter" idx="10"/>
          </p:nvPr>
        </p:nvSpPr>
        <p:spPr/>
        <p:txBody>
          <a:bodyPr/>
          <a:lstStyle/>
          <a:p>
            <a:fld id="{8D4AD9CD-1FF5-4AB4-BD39-EE89E7F37224}" type="slidenum">
              <a:rPr lang="en-US" smtClean="0"/>
              <a:t>4</a:t>
            </a:fld>
            <a:endParaRPr lang="en-US"/>
          </a:p>
        </p:txBody>
      </p:sp>
    </p:spTree>
    <p:extLst>
      <p:ext uri="{BB962C8B-B14F-4D97-AF65-F5344CB8AC3E}">
        <p14:creationId xmlns:p14="http://schemas.microsoft.com/office/powerpoint/2010/main" val="2213831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Part of learning is also learning</a:t>
            </a:r>
            <a:r>
              <a:rPr lang="en-US" baseline="0" dirty="0"/>
              <a:t> to communicate and to work with others</a:t>
            </a:r>
          </a:p>
          <a:p>
            <a:pPr marL="171450" indent="-171450">
              <a:buFontTx/>
              <a:buChar char="-"/>
            </a:pPr>
            <a:r>
              <a:rPr lang="en-US" baseline="0" dirty="0"/>
              <a:t>Do they think of TCA as a community even outside of the classroom?</a:t>
            </a:r>
            <a:endParaRPr lang="en-US" dirty="0"/>
          </a:p>
        </p:txBody>
      </p:sp>
      <p:sp>
        <p:nvSpPr>
          <p:cNvPr id="4" name="Slide Number Placeholder 3"/>
          <p:cNvSpPr>
            <a:spLocks noGrp="1"/>
          </p:cNvSpPr>
          <p:nvPr>
            <p:ph type="sldNum" sz="quarter" idx="10"/>
          </p:nvPr>
        </p:nvSpPr>
        <p:spPr/>
        <p:txBody>
          <a:bodyPr/>
          <a:lstStyle/>
          <a:p>
            <a:fld id="{8D4AD9CD-1FF5-4AB4-BD39-EE89E7F37224}" type="slidenum">
              <a:rPr lang="en-US" smtClean="0"/>
              <a:t>5</a:t>
            </a:fld>
            <a:endParaRPr lang="en-US"/>
          </a:p>
        </p:txBody>
      </p:sp>
    </p:spTree>
    <p:extLst>
      <p:ext uri="{BB962C8B-B14F-4D97-AF65-F5344CB8AC3E}">
        <p14:creationId xmlns:p14="http://schemas.microsoft.com/office/powerpoint/2010/main" val="409397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You can become part of a community</a:t>
            </a:r>
            <a:r>
              <a:rPr lang="en-US" baseline="0" dirty="0"/>
              <a:t> and contribute in small ways</a:t>
            </a:r>
          </a:p>
          <a:p>
            <a:pPr marL="171450" indent="-171450">
              <a:buFontTx/>
              <a:buChar char="-"/>
            </a:pPr>
            <a:r>
              <a:rPr lang="en-US" baseline="0" dirty="0"/>
              <a:t>Know that you make a difference even if you don’t realize it!</a:t>
            </a:r>
            <a:endParaRPr lang="en-US" dirty="0"/>
          </a:p>
        </p:txBody>
      </p:sp>
      <p:sp>
        <p:nvSpPr>
          <p:cNvPr id="4" name="Slide Number Placeholder 3"/>
          <p:cNvSpPr>
            <a:spLocks noGrp="1"/>
          </p:cNvSpPr>
          <p:nvPr>
            <p:ph type="sldNum" sz="quarter" idx="10"/>
          </p:nvPr>
        </p:nvSpPr>
        <p:spPr/>
        <p:txBody>
          <a:bodyPr/>
          <a:lstStyle/>
          <a:p>
            <a:fld id="{8D4AD9CD-1FF5-4AB4-BD39-EE89E7F37224}" type="slidenum">
              <a:rPr lang="en-US" smtClean="0"/>
              <a:t>6</a:t>
            </a:fld>
            <a:endParaRPr lang="en-US"/>
          </a:p>
        </p:txBody>
      </p:sp>
    </p:spTree>
    <p:extLst>
      <p:ext uri="{BB962C8B-B14F-4D97-AF65-F5344CB8AC3E}">
        <p14:creationId xmlns:p14="http://schemas.microsoft.com/office/powerpoint/2010/main" val="545199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AD9CD-1FF5-4AB4-BD39-EE89E7F37224}" type="slidenum">
              <a:rPr lang="en-US" smtClean="0"/>
              <a:t>7</a:t>
            </a:fld>
            <a:endParaRPr lang="en-US"/>
          </a:p>
        </p:txBody>
      </p:sp>
    </p:spTree>
    <p:extLst>
      <p:ext uri="{BB962C8B-B14F-4D97-AF65-F5344CB8AC3E}">
        <p14:creationId xmlns:p14="http://schemas.microsoft.com/office/powerpoint/2010/main" val="2585398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B61BEF0D-F0BB-DE4B-95CE-6DB70DBA9567}" type="datetimeFigureOut">
              <a:rPr lang="en-US" smtClean="0"/>
              <a:pPr/>
              <a:t>8/30/2021</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9442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6286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7280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8613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6423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8/30/2021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8242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8/30/2021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3780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0481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140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6558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899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1631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3588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921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2136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853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611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B61BEF0D-F0BB-DE4B-95CE-6DB70DBA9567}" type="datetimeFigureOut">
              <a:rPr lang="en-US" smtClean="0"/>
              <a:pPr/>
              <a:t>8/30/2021</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649834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flra_KrXcq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PIHtuKc3Gj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39543" y="643466"/>
            <a:ext cx="5573485" cy="3826933"/>
          </a:xfrm>
        </p:spPr>
        <p:txBody>
          <a:bodyPr>
            <a:normAutofit/>
          </a:bodyPr>
          <a:lstStyle/>
          <a:p>
            <a:pPr algn="ctr"/>
            <a:r>
              <a:rPr lang="en-US" sz="5800" b="1" dirty="0"/>
              <a:t>Scholarship</a:t>
            </a:r>
            <a:r>
              <a:rPr lang="en-US" sz="6000" b="1" dirty="0"/>
              <a:t> and Relationships</a:t>
            </a:r>
          </a:p>
        </p:txBody>
      </p:sp>
      <p:pic>
        <p:nvPicPr>
          <p:cNvPr id="4" name="Picture 3"/>
          <p:cNvPicPr>
            <a:picLocks noChangeAspect="1"/>
          </p:cNvPicPr>
          <p:nvPr/>
        </p:nvPicPr>
        <p:blipFill>
          <a:blip r:embed="rId3"/>
          <a:stretch>
            <a:fillRect/>
          </a:stretch>
        </p:blipFill>
        <p:spPr>
          <a:xfrm>
            <a:off x="609977" y="1103086"/>
            <a:ext cx="5529566" cy="4697787"/>
          </a:xfrm>
          <a:prstGeom prst="rect">
            <a:avLst/>
          </a:prstGeom>
        </p:spPr>
      </p:pic>
    </p:spTree>
    <p:extLst>
      <p:ext uri="{BB962C8B-B14F-4D97-AF65-F5344CB8AC3E}">
        <p14:creationId xmlns:p14="http://schemas.microsoft.com/office/powerpoint/2010/main" val="2029659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674" y="1450155"/>
            <a:ext cx="5447550" cy="4101353"/>
          </a:xfrm>
        </p:spPr>
        <p:txBody>
          <a:bodyPr/>
          <a:lstStyle/>
          <a:p>
            <a:r>
              <a:rPr lang="en-US" b="1" dirty="0"/>
              <a:t>Titans celebrate </a:t>
            </a:r>
            <a:r>
              <a:rPr lang="en-US" b="1" i="1" dirty="0"/>
              <a:t>virtue</a:t>
            </a:r>
            <a:r>
              <a:rPr lang="en-US" b="1" dirty="0"/>
              <a:t> in scholarship, relationships, and citizenship.</a:t>
            </a:r>
            <a:br>
              <a:rPr lang="en-US" sz="2800" dirty="0"/>
            </a:br>
            <a:endParaRPr lang="en-US" dirty="0"/>
          </a:p>
        </p:txBody>
      </p:sp>
      <p:pic>
        <p:nvPicPr>
          <p:cNvPr id="5" name="Picture 4"/>
          <p:cNvPicPr>
            <a:picLocks noChangeAspect="1"/>
          </p:cNvPicPr>
          <p:nvPr/>
        </p:nvPicPr>
        <p:blipFill>
          <a:blip r:embed="rId3"/>
          <a:stretch>
            <a:fillRect/>
          </a:stretch>
        </p:blipFill>
        <p:spPr>
          <a:xfrm>
            <a:off x="7075508" y="1450155"/>
            <a:ext cx="4435173" cy="4435173"/>
          </a:xfrm>
          <a:prstGeom prst="rect">
            <a:avLst/>
          </a:prstGeom>
        </p:spPr>
      </p:pic>
    </p:spTree>
    <p:extLst>
      <p:ext uri="{BB962C8B-B14F-4D97-AF65-F5344CB8AC3E}">
        <p14:creationId xmlns:p14="http://schemas.microsoft.com/office/powerpoint/2010/main" val="3402140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9956" y="874058"/>
            <a:ext cx="4351023" cy="5459507"/>
          </a:xfrm>
        </p:spPr>
        <p:txBody>
          <a:bodyPr/>
          <a:lstStyle/>
          <a:p>
            <a:r>
              <a:rPr lang="en-US" dirty="0">
                <a:solidFill>
                  <a:schemeClr val="tx1"/>
                </a:solidFill>
              </a:rPr>
              <a:t>What does it mean to be a lifelong learner?</a:t>
            </a:r>
            <a:br>
              <a:rPr lang="en-US" dirty="0">
                <a:solidFill>
                  <a:schemeClr val="tx1"/>
                </a:solidFill>
              </a:rPr>
            </a:br>
            <a:br>
              <a:rPr lang="en-US" dirty="0">
                <a:solidFill>
                  <a:schemeClr val="tx1"/>
                </a:solidFill>
              </a:rPr>
            </a:br>
            <a:r>
              <a:rPr lang="en-US" dirty="0">
                <a:solidFill>
                  <a:schemeClr val="tx1"/>
                </a:solidFill>
              </a:rPr>
              <a:t>How do we keep learning, even outside of school?</a:t>
            </a:r>
          </a:p>
        </p:txBody>
      </p:sp>
      <p:pic>
        <p:nvPicPr>
          <p:cNvPr id="4" name="Picture 3"/>
          <p:cNvPicPr>
            <a:picLocks noChangeAspect="1"/>
          </p:cNvPicPr>
          <p:nvPr/>
        </p:nvPicPr>
        <p:blipFill rotWithShape="1">
          <a:blip r:embed="rId3"/>
          <a:srcRect l="19608" r="16692"/>
          <a:stretch/>
        </p:blipFill>
        <p:spPr>
          <a:xfrm>
            <a:off x="1627324" y="2725693"/>
            <a:ext cx="3509226" cy="3129496"/>
          </a:xfrm>
          <a:prstGeom prst="rect">
            <a:avLst/>
          </a:prstGeom>
        </p:spPr>
      </p:pic>
      <p:sp>
        <p:nvSpPr>
          <p:cNvPr id="5" name="TextBox 4">
            <a:extLst>
              <a:ext uri="{FF2B5EF4-FFF2-40B4-BE49-F238E27FC236}">
                <a16:creationId xmlns:a16="http://schemas.microsoft.com/office/drawing/2014/main" id="{8FF96F09-2F9B-4F73-9F0C-4F6963D1507E}"/>
              </a:ext>
            </a:extLst>
          </p:cNvPr>
          <p:cNvSpPr txBox="1"/>
          <p:nvPr/>
        </p:nvSpPr>
        <p:spPr>
          <a:xfrm>
            <a:off x="771374" y="810057"/>
            <a:ext cx="5753412" cy="1569660"/>
          </a:xfrm>
          <a:prstGeom prst="rect">
            <a:avLst/>
          </a:prstGeom>
          <a:noFill/>
        </p:spPr>
        <p:txBody>
          <a:bodyPr wrap="square">
            <a:spAutoFit/>
          </a:bodyPr>
          <a:lstStyle/>
          <a:p>
            <a:r>
              <a:rPr lang="en-US" sz="3200" b="1" dirty="0">
                <a:solidFill>
                  <a:schemeClr val="bg1"/>
                </a:solidFill>
              </a:rPr>
              <a:t>Titans celebrate virtue in </a:t>
            </a:r>
            <a:r>
              <a:rPr lang="en-US" sz="3200" b="1" u="sng" dirty="0">
                <a:solidFill>
                  <a:schemeClr val="bg1"/>
                </a:solidFill>
              </a:rPr>
              <a:t>scholarship</a:t>
            </a:r>
            <a:r>
              <a:rPr lang="en-US" sz="3200" b="1" dirty="0">
                <a:solidFill>
                  <a:schemeClr val="bg1"/>
                </a:solidFill>
              </a:rPr>
              <a:t>, relationships, and citizenship.</a:t>
            </a:r>
            <a:endParaRPr lang="en-US" sz="3200" dirty="0">
              <a:solidFill>
                <a:schemeClr val="bg1"/>
              </a:solidFill>
            </a:endParaRPr>
          </a:p>
        </p:txBody>
      </p:sp>
    </p:spTree>
    <p:extLst>
      <p:ext uri="{BB962C8B-B14F-4D97-AF65-F5344CB8AC3E}">
        <p14:creationId xmlns:p14="http://schemas.microsoft.com/office/powerpoint/2010/main" val="203786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039" y="667656"/>
            <a:ext cx="8761413" cy="1201661"/>
          </a:xfrm>
        </p:spPr>
        <p:txBody>
          <a:bodyPr>
            <a:noAutofit/>
          </a:bodyPr>
          <a:lstStyle/>
          <a:p>
            <a:r>
              <a:rPr lang="en-US" sz="4000" b="1" dirty="0"/>
              <a:t>KNOW HOW TO LEARN</a:t>
            </a:r>
            <a:br>
              <a:rPr lang="en-US" sz="4000" b="1" dirty="0"/>
            </a:br>
            <a:endParaRPr lang="en-US" sz="4000" dirty="0"/>
          </a:p>
        </p:txBody>
      </p:sp>
      <p:sp>
        <p:nvSpPr>
          <p:cNvPr id="3" name="Content Placeholder 2"/>
          <p:cNvSpPr>
            <a:spLocks noGrp="1"/>
          </p:cNvSpPr>
          <p:nvPr>
            <p:ph idx="1"/>
          </p:nvPr>
        </p:nvSpPr>
        <p:spPr>
          <a:xfrm>
            <a:off x="734039" y="2371271"/>
            <a:ext cx="10929257" cy="3416300"/>
          </a:xfrm>
        </p:spPr>
        <p:txBody>
          <a:bodyPr>
            <a:normAutofit/>
          </a:bodyPr>
          <a:lstStyle/>
          <a:p>
            <a:r>
              <a:rPr lang="en-US" sz="3200" dirty="0">
                <a:hlinkClick r:id="rId3"/>
              </a:rPr>
              <a:t>VIDEO Link- Why We Should Never Stop Learning</a:t>
            </a:r>
            <a:r>
              <a:rPr lang="en-US" sz="3200" dirty="0"/>
              <a:t> </a:t>
            </a:r>
          </a:p>
        </p:txBody>
      </p:sp>
      <p:pic>
        <p:nvPicPr>
          <p:cNvPr id="4" name="Picture 3" descr="&lt;strong&gt;Life Long Learning&lt;/strong&gt; | Flickr - Photo Shar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4400" y="3175871"/>
            <a:ext cx="5090885" cy="3410893"/>
          </a:xfrm>
          <a:prstGeom prst="rect">
            <a:avLst/>
          </a:prstGeom>
        </p:spPr>
      </p:pic>
    </p:spTree>
    <p:extLst>
      <p:ext uri="{BB962C8B-B14F-4D97-AF65-F5344CB8AC3E}">
        <p14:creationId xmlns:p14="http://schemas.microsoft.com/office/powerpoint/2010/main" val="2646879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184" y="522514"/>
            <a:ext cx="10122647" cy="1767718"/>
          </a:xfrm>
        </p:spPr>
        <p:txBody>
          <a:bodyPr>
            <a:normAutofit fontScale="90000"/>
          </a:bodyPr>
          <a:lstStyle/>
          <a:p>
            <a:r>
              <a:rPr lang="en-US" sz="4400" b="1" dirty="0"/>
              <a:t>Titans celebrate virtue in scholarship, </a:t>
            </a:r>
            <a:r>
              <a:rPr lang="en-US" sz="4400" b="1" u="sng" dirty="0"/>
              <a:t>relationships</a:t>
            </a:r>
            <a:r>
              <a:rPr lang="en-US" sz="4400" b="1" dirty="0"/>
              <a:t>, and citizenship.</a:t>
            </a:r>
            <a:br>
              <a:rPr lang="en-US" dirty="0"/>
            </a:br>
            <a:endParaRPr lang="en-US" dirty="0"/>
          </a:p>
        </p:txBody>
      </p:sp>
      <p:sp>
        <p:nvSpPr>
          <p:cNvPr id="3" name="Content Placeholder 2"/>
          <p:cNvSpPr>
            <a:spLocks noGrp="1"/>
          </p:cNvSpPr>
          <p:nvPr>
            <p:ph idx="1"/>
          </p:nvPr>
        </p:nvSpPr>
        <p:spPr>
          <a:xfrm>
            <a:off x="200106" y="2437973"/>
            <a:ext cx="11480802" cy="3150328"/>
          </a:xfrm>
        </p:spPr>
        <p:txBody>
          <a:bodyPr>
            <a:normAutofit/>
          </a:bodyPr>
          <a:lstStyle/>
          <a:p>
            <a:r>
              <a:rPr lang="en-US" sz="3600" b="1" dirty="0">
                <a:latin typeface="+mj-lt"/>
                <a:cs typeface="Arial" panose="020B0604020202020204" pitchFamily="34" charset="0"/>
              </a:rPr>
              <a:t>Why is community important at TCA?</a:t>
            </a:r>
          </a:p>
          <a:p>
            <a:endParaRPr lang="en-US" sz="3600" b="1" dirty="0">
              <a:latin typeface="+mj-lt"/>
            </a:endParaRPr>
          </a:p>
          <a:p>
            <a:r>
              <a:rPr lang="en-US" sz="3600" b="1" dirty="0">
                <a:latin typeface="+mj-lt"/>
              </a:rPr>
              <a:t>How do we build relationships?</a:t>
            </a:r>
          </a:p>
        </p:txBody>
      </p:sp>
      <p:pic>
        <p:nvPicPr>
          <p:cNvPr id="4" name="Picture 3" descr="WE'RE ALL A PART OF A VERY OUTSTANDING &lt;strong&gt;COMMUNITY&lt;/strong&gt; PLEASE NEVER THINK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0686" y="4427496"/>
            <a:ext cx="4220669" cy="2110335"/>
          </a:xfrm>
          <a:prstGeom prst="rect">
            <a:avLst/>
          </a:prstGeom>
        </p:spPr>
      </p:pic>
    </p:spTree>
    <p:extLst>
      <p:ext uri="{BB962C8B-B14F-4D97-AF65-F5344CB8AC3E}">
        <p14:creationId xmlns:p14="http://schemas.microsoft.com/office/powerpoint/2010/main" val="88745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077" y="525767"/>
            <a:ext cx="10342178" cy="1703615"/>
          </a:xfrm>
        </p:spPr>
        <p:txBody>
          <a:bodyPr>
            <a:noAutofit/>
          </a:bodyPr>
          <a:lstStyle/>
          <a:p>
            <a:pPr algn="ctr"/>
            <a:r>
              <a:rPr lang="en-US" sz="4000" b="1" dirty="0"/>
              <a:t>Show How You Care for… </a:t>
            </a:r>
            <a:br>
              <a:rPr lang="en-US" sz="4000" b="1" dirty="0"/>
            </a:br>
            <a:r>
              <a:rPr lang="en-US" sz="4000" b="1" dirty="0"/>
              <a:t>and Respect Others</a:t>
            </a:r>
            <a:endParaRPr lang="en-US" sz="4000" dirty="0"/>
          </a:p>
        </p:txBody>
      </p:sp>
      <p:sp>
        <p:nvSpPr>
          <p:cNvPr id="3" name="Content Placeholder 2"/>
          <p:cNvSpPr>
            <a:spLocks noGrp="1"/>
          </p:cNvSpPr>
          <p:nvPr>
            <p:ph idx="1"/>
          </p:nvPr>
        </p:nvSpPr>
        <p:spPr>
          <a:xfrm>
            <a:off x="734039" y="2371271"/>
            <a:ext cx="10929257" cy="3416300"/>
          </a:xfrm>
        </p:spPr>
        <p:txBody>
          <a:bodyPr>
            <a:normAutofit/>
          </a:bodyPr>
          <a:lstStyle/>
          <a:p>
            <a:r>
              <a:rPr lang="en-US" sz="3200" dirty="0">
                <a:hlinkClick r:id="rId3"/>
              </a:rPr>
              <a:t>Josh - opening doors and hearts</a:t>
            </a:r>
            <a:endParaRPr lang="en-US" sz="3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6778" y="3187997"/>
            <a:ext cx="5754414" cy="3236857"/>
          </a:xfrm>
          <a:prstGeom prst="rect">
            <a:avLst/>
          </a:prstGeom>
        </p:spPr>
      </p:pic>
    </p:spTree>
    <p:extLst>
      <p:ext uri="{BB962C8B-B14F-4D97-AF65-F5344CB8AC3E}">
        <p14:creationId xmlns:p14="http://schemas.microsoft.com/office/powerpoint/2010/main" val="250320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466" y="648418"/>
            <a:ext cx="10456476" cy="1172632"/>
          </a:xfrm>
        </p:spPr>
        <p:txBody>
          <a:bodyPr/>
          <a:lstStyle/>
          <a:p>
            <a:r>
              <a:rPr lang="en-US" sz="4000" b="1" dirty="0"/>
              <a:t>Titans celebrate virtue in scholarship </a:t>
            </a:r>
            <a:br>
              <a:rPr lang="en-US" sz="4000" b="1" dirty="0"/>
            </a:br>
            <a:r>
              <a:rPr lang="en-US" sz="4000" b="1" dirty="0"/>
              <a:t>and relationships. </a:t>
            </a:r>
            <a:endParaRPr lang="en-US" sz="4000" dirty="0"/>
          </a:p>
        </p:txBody>
      </p:sp>
      <p:sp>
        <p:nvSpPr>
          <p:cNvPr id="3" name="Content Placeholder 2"/>
          <p:cNvSpPr>
            <a:spLocks noGrp="1"/>
          </p:cNvSpPr>
          <p:nvPr>
            <p:ph idx="1"/>
          </p:nvPr>
        </p:nvSpPr>
        <p:spPr>
          <a:xfrm>
            <a:off x="430825" y="2603499"/>
            <a:ext cx="11428933" cy="4058557"/>
          </a:xfrm>
        </p:spPr>
        <p:txBody>
          <a:bodyPr>
            <a:normAutofit/>
          </a:bodyPr>
          <a:lstStyle/>
          <a:p>
            <a:pPr marL="0" indent="0">
              <a:buNone/>
            </a:pPr>
            <a:r>
              <a:rPr lang="en-US" sz="2400" b="1" dirty="0"/>
              <a:t>Look at these lines from the Titan’s Creed.  </a:t>
            </a:r>
            <a:endParaRPr lang="en-US" sz="2400" dirty="0"/>
          </a:p>
          <a:p>
            <a:r>
              <a:rPr lang="en-US" sz="2400" dirty="0"/>
              <a:t>Titans endeavor to recognize and pursue truth, beauty, goodness.</a:t>
            </a:r>
          </a:p>
          <a:p>
            <a:r>
              <a:rPr lang="en-US" sz="2400" dirty="0"/>
              <a:t>Titans take ownership of and find joy in learning.</a:t>
            </a:r>
          </a:p>
          <a:p>
            <a:r>
              <a:rPr lang="en-US" sz="2400" dirty="0"/>
              <a:t>Titans strive to be our best, </a:t>
            </a:r>
            <a:r>
              <a:rPr lang="en-US" sz="2400" u="sng" dirty="0"/>
              <a:t>do our best</a:t>
            </a:r>
            <a:r>
              <a:rPr lang="en-US" sz="2400" dirty="0"/>
              <a:t>, and give our best to the world.</a:t>
            </a:r>
          </a:p>
          <a:p>
            <a:endParaRPr lang="en-US" sz="2400" dirty="0"/>
          </a:p>
          <a:p>
            <a:pPr lvl="1"/>
            <a:r>
              <a:rPr lang="en-US" sz="2400" b="1" dirty="0"/>
              <a:t>How do we do this in our everyday lives? At school?</a:t>
            </a:r>
          </a:p>
          <a:p>
            <a:pPr lvl="1"/>
            <a:r>
              <a:rPr lang="en-US" sz="2400" b="1" dirty="0"/>
              <a:t>How do we do these things when we </a:t>
            </a:r>
          </a:p>
          <a:p>
            <a:pPr marL="457200" lvl="1" indent="0">
              <a:buNone/>
            </a:pPr>
            <a:r>
              <a:rPr lang="en-US" sz="2400" b="1" dirty="0"/>
              <a:t>		interact with others?</a:t>
            </a:r>
          </a:p>
          <a:p>
            <a:endParaRPr lang="en-US" dirty="0"/>
          </a:p>
        </p:txBody>
      </p:sp>
      <p:pic>
        <p:nvPicPr>
          <p:cNvPr id="5" name="Picture 4" descr="... being discussed or covered in three of your current &lt;strong&gt;academic&lt;/strong&gt; class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9282" y="4963658"/>
            <a:ext cx="2770476" cy="1698398"/>
          </a:xfrm>
          <a:prstGeom prst="rect">
            <a:avLst/>
          </a:prstGeom>
        </p:spPr>
      </p:pic>
    </p:spTree>
    <p:extLst>
      <p:ext uri="{BB962C8B-B14F-4D97-AF65-F5344CB8AC3E}">
        <p14:creationId xmlns:p14="http://schemas.microsoft.com/office/powerpoint/2010/main" val="93813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3378</TotalTime>
  <Words>458</Words>
  <Application>Microsoft Office PowerPoint</Application>
  <PresentationFormat>Widescreen</PresentationFormat>
  <Paragraphs>45</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Wingdings 3</vt:lpstr>
      <vt:lpstr>Ion Boardroom</vt:lpstr>
      <vt:lpstr>Scholarship and Relationships</vt:lpstr>
      <vt:lpstr>Titans celebrate virtue in scholarship, relationships, and citizenship. </vt:lpstr>
      <vt:lpstr>What does it mean to be a lifelong learner?  How do we keep learning, even outside of school?</vt:lpstr>
      <vt:lpstr>KNOW HOW TO LEARN </vt:lpstr>
      <vt:lpstr>Titans celebrate virtue in scholarship, relationships, and citizenship. </vt:lpstr>
      <vt:lpstr>Show How You Care for…  and Respect Others</vt:lpstr>
      <vt:lpstr>Titans celebrate virtue in scholarship  and relationships. </vt:lpstr>
    </vt:vector>
  </TitlesOfParts>
  <Company>The Classical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Scholarly Essentials</dc:title>
  <dc:creator>TCA Candus Muir</dc:creator>
  <cp:lastModifiedBy>TCA Chantel Osborne</cp:lastModifiedBy>
  <cp:revision>23</cp:revision>
  <dcterms:created xsi:type="dcterms:W3CDTF">2017-08-15T15:49:15Z</dcterms:created>
  <dcterms:modified xsi:type="dcterms:W3CDTF">2021-08-30T18:22:50Z</dcterms:modified>
</cp:coreProperties>
</file>